
<file path=[Content_Types].xml><?xml version="1.0" encoding="utf-8"?>
<Types xmlns="http://schemas.openxmlformats.org/package/2006/content-types">
  <Default Extension="xml" ContentType="application/xml"/>
  <Default Extension="jpeg" ContentType="image/jpeg"/>
  <Default Extension="JPG" ContentType="image/.jpg"/>
  <Default Extension="vml" ContentType="application/vnd.openxmlformats-officedocument.vmlDrawing"/>
  <Default Extension="xls" ContentType="application/vnd.ms-excel"/>
  <Default Extension="png" ContentType="image/png"/>
  <Default Extension="emf" ContentType="image/x-emf"/>
  <Default Extension="rels" ContentType="application/vnd.openxmlformats-package.relationship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media/image20.svg" ContentType="image/svg+xml"/>
  <Override PartName="/ppt/media/image3.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59" r:id="rId4"/>
    <p:sldId id="265" r:id="rId5"/>
    <p:sldId id="275" r:id="rId6"/>
    <p:sldId id="267" r:id="rId7"/>
    <p:sldId id="270" r:id="rId8"/>
    <p:sldId id="257" r:id="rId9"/>
    <p:sldId id="268" r:id="rId10"/>
    <p:sldId id="269" r:id="rId11"/>
    <p:sldId id="261" r:id="rId12"/>
  </p:sldIdLst>
  <p:sldSz cx="9753600" cy="7315200"/>
  <p:notesSz cx="6858000" cy="9144000"/>
  <p:embeddedFontLst>
    <p:embeddedFont>
      <p:font typeface="Calibri" panose="020F0502020204030204" charset="0"/>
      <p:regular r:id="rId16"/>
      <p:bold r:id="rId17"/>
      <p:italic r:id="rId18"/>
      <p:boldItalic r:id="rId19"/>
    </p:embeddedFont>
  </p:embeddedFontLst>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27" userDrawn="1">
          <p15:clr>
            <a:srgbClr val="A4A3A4"/>
          </p15:clr>
        </p15:guide>
        <p15:guide id="2" pos="28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FF00"/>
    <a:srgbClr val="66FF66"/>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showGuides="1">
      <p:cViewPr>
        <p:scale>
          <a:sx n="90" d="100"/>
          <a:sy n="90" d="100"/>
        </p:scale>
        <p:origin x="-984" y="499"/>
      </p:cViewPr>
      <p:guideLst>
        <p:guide orient="horz" pos="2127"/>
        <p:guide pos="2847"/>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2" Type="http://schemas.openxmlformats.org/officeDocument/2006/relationships/customXml" Target="../customXml/item3.xml"/><Relationship Id="rId21" Type="http://schemas.openxmlformats.org/officeDocument/2006/relationships/customXml" Target="../customXml/item2.xml"/><Relationship Id="rId20" Type="http://schemas.openxmlformats.org/officeDocument/2006/relationships/customXml" Target="../customXml/item1.xml"/><Relationship Id="rId2" Type="http://schemas.openxmlformats.org/officeDocument/2006/relationships/theme" Target="theme/theme1.xml"/><Relationship Id="rId19" Type="http://schemas.openxmlformats.org/officeDocument/2006/relationships/font" Target="fonts/font4.fntdata"/><Relationship Id="rId18" Type="http://schemas.openxmlformats.org/officeDocument/2006/relationships/font" Target="fonts/font3.fntdata"/><Relationship Id="rId17" Type="http://schemas.openxmlformats.org/officeDocument/2006/relationships/font" Target="fonts/font2.fntdata"/><Relationship Id="rId16" Type="http://schemas.openxmlformats.org/officeDocument/2006/relationships/font" Target="fonts/font1.fntdata"/><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psu.local\Education\&#1057;&#1077;&#1083;&#1100;&#1089;&#1082;&#1086;&#1093;&#1086;&#1079;&#1103;&#1081;&#1089;&#1090;&#1074;&#1077;&#1085;&#1085;&#1099;&#1077;%20&#1085;&#1072;&#1091;&#1082;&#1080;\&#1040;&#1075;&#1088;&#1086;&#1090;&#1077;&#1093;&#1085;&#1086;&#1083;&#1086;&#1075;&#1080;&#1103;\&#1045;&#1088;&#1084;&#1072;&#1082;&#1086;&#1074;&#1072;\&#1055;&#1086;%20&#1087;&#1088;&#1086;&#1077;&#1082;&#1090;&#1091;\AgroKAZ\&#1087;&#1088;&#1077;&#1079;&#1077;&#1085;&#1090;&#1072;&#1094;&#1080;&#1103;\&#1040;&#1082;&#1072;&#1076;&#1077;&#1084;&#1080;&#1095;&#1077;&#1089;&#1082;&#1080;&#1081;%20&#1082;&#1072;&#1083;&#1077;&#1085;&#1076;&#1072;&#1088;&#1100;.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Лист2!$F$10</c:f>
              <c:strCache>
                <c:ptCount val="1"/>
                <c:pt idx="0">
                  <c:v>University</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lang="ru-RU" sz="900" b="0" i="0" u="none" strike="noStrike" kern="1200" baseline="0">
                    <a:solidFill>
                      <a:schemeClr val="tx1">
                        <a:lumMod val="75000"/>
                        <a:lumOff val="25000"/>
                      </a:schemeClr>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Лист2!$E$11:$E$15</c:f>
              <c:strCache>
                <c:ptCount val="5"/>
                <c:pt idx="0">
                  <c:v>Total</c:v>
                </c:pt>
                <c:pt idx="1">
                  <c:v>4 year</c:v>
                </c:pt>
                <c:pt idx="2">
                  <c:v>3year</c:v>
                </c:pt>
                <c:pt idx="3">
                  <c:v>2 year</c:v>
                </c:pt>
                <c:pt idx="4">
                  <c:v>1 year</c:v>
                </c:pt>
              </c:strCache>
            </c:strRef>
          </c:cat>
          <c:val>
            <c:numRef>
              <c:f>Лист2!$F$11:$F$15</c:f>
              <c:numCache>
                <c:formatCode>General</c:formatCode>
                <c:ptCount val="5"/>
                <c:pt idx="0">
                  <c:v>57</c:v>
                </c:pt>
                <c:pt idx="1">
                  <c:v>27</c:v>
                </c:pt>
                <c:pt idx="2">
                  <c:v>50</c:v>
                </c:pt>
                <c:pt idx="3">
                  <c:v>70</c:v>
                </c:pt>
                <c:pt idx="4">
                  <c:v>100</c:v>
                </c:pt>
              </c:numCache>
            </c:numRef>
          </c:val>
        </c:ser>
        <c:ser>
          <c:idx val="1"/>
          <c:order val="1"/>
          <c:tx>
            <c:strRef>
              <c:f>Лист2!$G$10</c:f>
              <c:strCache>
                <c:ptCount val="1"/>
                <c:pt idx="0">
                  <c:v>Enterprise</c:v>
                </c:pt>
              </c:strCache>
            </c:strRef>
          </c:tx>
          <c:spPr>
            <a:solidFill>
              <a:srgbClr val="FFFF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lang="ru-RU" sz="900" b="0" i="0" u="none" strike="noStrike" kern="1200" baseline="0">
                    <a:solidFill>
                      <a:schemeClr val="tx1">
                        <a:lumMod val="75000"/>
                        <a:lumOff val="25000"/>
                      </a:schemeClr>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Лист2!$E$11:$E$15</c:f>
              <c:strCache>
                <c:ptCount val="5"/>
                <c:pt idx="0">
                  <c:v>Total</c:v>
                </c:pt>
                <c:pt idx="1">
                  <c:v>4 year</c:v>
                </c:pt>
                <c:pt idx="2">
                  <c:v>3year</c:v>
                </c:pt>
                <c:pt idx="3">
                  <c:v>2 year</c:v>
                </c:pt>
                <c:pt idx="4">
                  <c:v>1 year</c:v>
                </c:pt>
              </c:strCache>
            </c:strRef>
          </c:cat>
          <c:val>
            <c:numRef>
              <c:f>Лист2!$G$11:$G$15</c:f>
              <c:numCache>
                <c:formatCode>General</c:formatCode>
                <c:ptCount val="5"/>
                <c:pt idx="0">
                  <c:v>43</c:v>
                </c:pt>
                <c:pt idx="1">
                  <c:v>73</c:v>
                </c:pt>
                <c:pt idx="2">
                  <c:v>50</c:v>
                </c:pt>
                <c:pt idx="3">
                  <c:v>30</c:v>
                </c:pt>
              </c:numCache>
            </c:numRef>
          </c:val>
        </c:ser>
        <c:dLbls>
          <c:showLegendKey val="0"/>
          <c:showVal val="0"/>
          <c:showCatName val="0"/>
          <c:showSerName val="0"/>
          <c:showPercent val="0"/>
          <c:showBubbleSize val="0"/>
        </c:dLbls>
        <c:gapWidth val="150"/>
        <c:overlap val="100"/>
        <c:axId val="163055648"/>
        <c:axId val="163047416"/>
      </c:barChart>
      <c:catAx>
        <c:axId val="16305564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ru-RU" sz="900" b="0" i="0" u="none" strike="noStrike" kern="1200" baseline="0">
                <a:solidFill>
                  <a:schemeClr val="tx1">
                    <a:lumMod val="65000"/>
                    <a:lumOff val="35000"/>
                  </a:schemeClr>
                </a:solidFill>
                <a:latin typeface="+mn-lt"/>
                <a:ea typeface="+mn-ea"/>
                <a:cs typeface="+mn-cs"/>
              </a:defRPr>
            </a:pPr>
          </a:p>
        </c:txPr>
        <c:crossAx val="163047416"/>
        <c:crosses val="autoZero"/>
        <c:auto val="1"/>
        <c:lblAlgn val="ctr"/>
        <c:lblOffset val="100"/>
        <c:noMultiLvlLbl val="0"/>
      </c:catAx>
      <c:valAx>
        <c:axId val="16304741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ru-RU" sz="900" b="0" i="0" u="none" strike="noStrike" kern="1200" baseline="0">
                <a:solidFill>
                  <a:schemeClr val="tx1">
                    <a:lumMod val="65000"/>
                    <a:lumOff val="35000"/>
                  </a:schemeClr>
                </a:solidFill>
                <a:latin typeface="+mn-lt"/>
                <a:ea typeface="+mn-ea"/>
                <a:cs typeface="+mn-cs"/>
              </a:defRPr>
            </a:pPr>
          </a:p>
        </c:txPr>
        <c:crossAx val="1630556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ru-RU"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ru-RU"/>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9.jpeg"/><Relationship Id="rId7" Type="http://schemas.openxmlformats.org/officeDocument/2006/relationships/image" Target="../media/image8.jpeg"/><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tags" Target="../tags/tag1.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2.png"/><Relationship Id="rId7" Type="http://schemas.openxmlformats.org/officeDocument/2006/relationships/tags" Target="../tags/tag3.xml"/><Relationship Id="rId6" Type="http://schemas.openxmlformats.org/officeDocument/2006/relationships/image" Target="../media/image11.png"/><Relationship Id="rId5" Type="http://schemas.openxmlformats.org/officeDocument/2006/relationships/tags" Target="../tags/tag2.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vmlDrawing" Target="../drawings/vmlDrawing1.vml"/><Relationship Id="rId7" Type="http://schemas.openxmlformats.org/officeDocument/2006/relationships/slideLayout" Target="../slideLayouts/slideLayout7.xml"/><Relationship Id="rId6" Type="http://schemas.openxmlformats.org/officeDocument/2006/relationships/image" Target="../media/image13.emf"/><Relationship Id="rId5" Type="http://schemas.openxmlformats.org/officeDocument/2006/relationships/oleObject" Target="../embeddings/Workbook1.xls"/><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9" Type="http://schemas.openxmlformats.org/officeDocument/2006/relationships/image" Target="../media/image17.jpeg"/><Relationship Id="rId8" Type="http://schemas.openxmlformats.org/officeDocument/2006/relationships/image" Target="../media/image16.jpeg"/><Relationship Id="rId7" Type="http://schemas.openxmlformats.org/officeDocument/2006/relationships/image" Target="../media/image15.jpeg"/><Relationship Id="rId6" Type="http://schemas.openxmlformats.org/officeDocument/2006/relationships/image" Target="../media/image14.jpeg"/><Relationship Id="rId5" Type="http://schemas.openxmlformats.org/officeDocument/2006/relationships/tags" Target="../tags/tag4.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svg"/><Relationship Id="rId10" Type="http://schemas.openxmlformats.org/officeDocument/2006/relationships/slideLayout" Target="../slideLayouts/slideLayout7.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4.jpeg"/><Relationship Id="rId7" Type="http://schemas.openxmlformats.org/officeDocument/2006/relationships/image" Target="../media/image23.jpeg"/><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20.svg"/><Relationship Id="rId1" Type="http://schemas.openxmlformats.org/officeDocument/2006/relationships/image" Target="../media/image19.png"/></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t="44" b="44"/>
          <a:stretch>
            <a:fillRect/>
          </a:stretch>
        </p:blipFill>
        <p:spPr>
          <a:xfrm>
            <a:off x="0" y="0"/>
            <a:ext cx="9753600" cy="7315200"/>
          </a:xfrm>
          <a:prstGeom prst="rect">
            <a:avLst/>
          </a:prstGeom>
        </p:spPr>
      </p:pic>
      <p:pic>
        <p:nvPicPr>
          <p:cNvPr id="3" name="Picture 3"/>
          <p:cNvPicPr>
            <a:picLocks noChangeAspect="1"/>
          </p:cNvPicPr>
          <p:nvPr/>
        </p:nvPicPr>
        <p:blipFill>
          <a:blip r:embed="rId2">
            <a:alphaModFix amt="8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0" y="1819074"/>
            <a:ext cx="9753600" cy="3702206"/>
          </a:xfrm>
          <a:prstGeom prst="rect">
            <a:avLst/>
          </a:prstGeom>
        </p:spPr>
      </p:pic>
      <p:sp>
        <p:nvSpPr>
          <p:cNvPr id="6" name="TextBox 6"/>
          <p:cNvSpPr txBox="1"/>
          <p:nvPr/>
        </p:nvSpPr>
        <p:spPr>
          <a:xfrm>
            <a:off x="447644" y="2157402"/>
            <a:ext cx="9001188" cy="2232984"/>
          </a:xfrm>
          <a:prstGeom prst="rect">
            <a:avLst/>
          </a:prstGeom>
          <a:solidFill>
            <a:schemeClr val="accent3">
              <a:lumMod val="60000"/>
              <a:lumOff val="40000"/>
            </a:schemeClr>
          </a:solidFill>
        </p:spPr>
        <p:txBody>
          <a:bodyPr wrap="square" lIns="0" tIns="0" rIns="0" bIns="0" rtlCol="0" anchor="t">
            <a:spAutoFit/>
          </a:bodyPr>
          <a:lstStyle/>
          <a:p>
            <a:pPr algn="ctr">
              <a:lnSpc>
                <a:spcPts val="6105"/>
              </a:lnSpc>
            </a:pPr>
            <a:r>
              <a:rPr lang="en-US" sz="2800" b="1" spc="238" dirty="0">
                <a:solidFill>
                  <a:srgbClr val="028138"/>
                </a:solidFill>
                <a:latin typeface="League Spartan Bold"/>
              </a:rPr>
              <a:t>Report on the preparatory work </a:t>
            </a:r>
            <a:endParaRPr lang="en-US" sz="2800" b="1" spc="238" dirty="0" smtClean="0">
              <a:solidFill>
                <a:srgbClr val="028138"/>
              </a:solidFill>
              <a:latin typeface="League Spartan Bold"/>
            </a:endParaRPr>
          </a:p>
          <a:p>
            <a:pPr algn="ctr">
              <a:lnSpc>
                <a:spcPts val="6105"/>
              </a:lnSpc>
            </a:pPr>
            <a:r>
              <a:rPr lang="en-US" sz="2800" b="1" spc="238" dirty="0" smtClean="0">
                <a:solidFill>
                  <a:srgbClr val="028138"/>
                </a:solidFill>
                <a:latin typeface="League Spartan Bold"/>
              </a:rPr>
              <a:t>for </a:t>
            </a:r>
            <a:r>
              <a:rPr lang="en-US" sz="2800" b="1" spc="238" dirty="0">
                <a:solidFill>
                  <a:srgbClr val="028138"/>
                </a:solidFill>
                <a:latin typeface="League Spartan Bold"/>
              </a:rPr>
              <a:t>dual training of students </a:t>
            </a:r>
            <a:endParaRPr lang="en-US" sz="2800" b="1" spc="238" dirty="0" smtClean="0">
              <a:solidFill>
                <a:srgbClr val="028138"/>
              </a:solidFill>
              <a:latin typeface="League Spartan Bold"/>
            </a:endParaRPr>
          </a:p>
          <a:p>
            <a:pPr algn="ctr">
              <a:lnSpc>
                <a:spcPts val="6105"/>
              </a:lnSpc>
            </a:pPr>
            <a:r>
              <a:rPr lang="en-US" sz="2800" b="1" spc="238" dirty="0" smtClean="0">
                <a:solidFill>
                  <a:srgbClr val="028138"/>
                </a:solidFill>
                <a:latin typeface="League Spartan Bold"/>
              </a:rPr>
              <a:t>in </a:t>
            </a:r>
            <a:r>
              <a:rPr lang="en-US" sz="2800" b="1" spc="238" dirty="0">
                <a:solidFill>
                  <a:srgbClr val="028138"/>
                </a:solidFill>
                <a:latin typeface="League Spartan Bold"/>
              </a:rPr>
              <a:t>the educational program “</a:t>
            </a:r>
            <a:r>
              <a:rPr lang="en-US" sz="2800" b="1" spc="238" dirty="0" err="1">
                <a:solidFill>
                  <a:srgbClr val="028138"/>
                </a:solidFill>
                <a:latin typeface="League Spartan Bold"/>
              </a:rPr>
              <a:t>Agroecology</a:t>
            </a:r>
            <a:r>
              <a:rPr lang="en-US" sz="2800" b="1" spc="238" dirty="0">
                <a:solidFill>
                  <a:srgbClr val="028138"/>
                </a:solidFill>
                <a:latin typeface="League Spartan Bold"/>
              </a:rPr>
              <a:t>”</a:t>
            </a:r>
            <a:endParaRPr lang="en-US" sz="2800" b="1" spc="238" dirty="0">
              <a:solidFill>
                <a:srgbClr val="028138"/>
              </a:solidFill>
              <a:latin typeface="League Spartan Bold"/>
            </a:endParaRPr>
          </a:p>
        </p:txBody>
      </p:sp>
      <p:sp>
        <p:nvSpPr>
          <p:cNvPr id="7" name="TextBox 7"/>
          <p:cNvSpPr txBox="1"/>
          <p:nvPr/>
        </p:nvSpPr>
        <p:spPr>
          <a:xfrm>
            <a:off x="1019148" y="5718148"/>
            <a:ext cx="7858180" cy="553720"/>
          </a:xfrm>
          <a:prstGeom prst="rect">
            <a:avLst/>
          </a:prstGeom>
          <a:solidFill>
            <a:schemeClr val="accent3">
              <a:lumMod val="60000"/>
              <a:lumOff val="40000"/>
            </a:schemeClr>
          </a:solidFill>
        </p:spPr>
        <p:txBody>
          <a:bodyPr wrap="square" lIns="0" tIns="0" rIns="0" bIns="0" rtlCol="0" anchor="t">
            <a:spAutoFit/>
          </a:bodyPr>
          <a:lstStyle/>
          <a:p>
            <a:pPr algn="ctr"/>
            <a:r>
              <a:rPr lang="en-US" b="1" spc="166" dirty="0" smtClean="0">
                <a:solidFill>
                  <a:srgbClr val="006600"/>
                </a:solidFill>
                <a:latin typeface="Lato Heavy Bold" panose="020F0502020204030203"/>
              </a:rPr>
              <a:t>Toraighyrov University</a:t>
            </a:r>
            <a:endParaRPr lang="en-US" b="1" spc="166" dirty="0" smtClean="0">
              <a:solidFill>
                <a:srgbClr val="006600"/>
              </a:solidFill>
              <a:latin typeface="Lato Heavy Bold" panose="020F0502020204030203"/>
            </a:endParaRPr>
          </a:p>
          <a:p>
            <a:pPr algn="ctr"/>
            <a:r>
              <a:rPr lang="en-US" b="1" spc="166" dirty="0">
                <a:solidFill>
                  <a:srgbClr val="006600"/>
                </a:solidFill>
                <a:latin typeface="Lato Heavy Bold" panose="020F0502020204030203"/>
              </a:rPr>
              <a:t>July, 2024</a:t>
            </a:r>
            <a:endParaRPr lang="en-US" b="1" spc="166" dirty="0">
              <a:solidFill>
                <a:srgbClr val="006600"/>
              </a:solidFill>
              <a:latin typeface="Lato Heavy Bold" panose="020F0502020204030203"/>
            </a:endParaRPr>
          </a:p>
        </p:txBody>
      </p:sp>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389" y="304800"/>
            <a:ext cx="3810000" cy="79931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45354" y="-298337"/>
            <a:ext cx="3568667" cy="200559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FE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1" y="1806062"/>
            <a:ext cx="9753600" cy="5509138"/>
          </a:xfrm>
          <a:prstGeom prst="rect">
            <a:avLst/>
          </a:prstGeom>
        </p:spPr>
      </p:pic>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389" y="304800"/>
            <a:ext cx="3810000" cy="799319"/>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9820" y="-36370"/>
            <a:ext cx="2549806" cy="1432991"/>
          </a:xfrm>
          <a:prstGeom prst="rect">
            <a:avLst/>
          </a:prstGeom>
        </p:spPr>
      </p:pic>
      <p:sp>
        <p:nvSpPr>
          <p:cNvPr id="12" name="TextBox 7"/>
          <p:cNvSpPr txBox="1"/>
          <p:nvPr/>
        </p:nvSpPr>
        <p:spPr>
          <a:xfrm>
            <a:off x="233330" y="1228708"/>
            <a:ext cx="9286940" cy="830580"/>
          </a:xfrm>
          <a:prstGeom prst="rect">
            <a:avLst/>
          </a:prstGeom>
          <a:solidFill>
            <a:schemeClr val="accent3">
              <a:lumMod val="60000"/>
              <a:lumOff val="40000"/>
            </a:schemeClr>
          </a:solidFill>
        </p:spPr>
        <p:txBody>
          <a:bodyPr wrap="square" lIns="0" tIns="0" rIns="0" bIns="0" rtlCol="0" anchor="t">
            <a:spAutoFit/>
          </a:bodyPr>
          <a:lstStyle/>
          <a:p>
            <a:pPr algn="ctr"/>
            <a:r>
              <a:rPr lang="en-GB" b="1" spc="166" dirty="0" smtClean="0">
                <a:solidFill>
                  <a:srgbClr val="006600"/>
                </a:solidFill>
                <a:latin typeface="Lato Heavy Bold" panose="020F0502020204030203"/>
              </a:rPr>
              <a:t>A working meeting was held at</a:t>
            </a:r>
            <a:r>
              <a:rPr lang="en-US" altLang="en-GB" b="1" spc="166" dirty="0" smtClean="0">
                <a:solidFill>
                  <a:srgbClr val="006600"/>
                </a:solidFill>
                <a:latin typeface="Lato Heavy Bold" panose="020F0502020204030203"/>
              </a:rPr>
              <a:t> ToU</a:t>
            </a:r>
            <a:r>
              <a:rPr lang="en-GB" b="1" spc="166" dirty="0" smtClean="0">
                <a:solidFill>
                  <a:srgbClr val="006600"/>
                </a:solidFill>
                <a:latin typeface="Lato Heavy Bold" panose="020F0502020204030203"/>
              </a:rPr>
              <a:t> </a:t>
            </a:r>
            <a:endParaRPr lang="en-GB" b="1" spc="166" dirty="0" smtClean="0">
              <a:solidFill>
                <a:srgbClr val="006600"/>
              </a:solidFill>
              <a:latin typeface="Lato Heavy Bold" panose="020F0502020204030203"/>
            </a:endParaRPr>
          </a:p>
          <a:p>
            <a:pPr algn="ctr"/>
            <a:r>
              <a:rPr lang="en-GB" b="1" spc="166" dirty="0" smtClean="0">
                <a:solidFill>
                  <a:srgbClr val="006600"/>
                </a:solidFill>
                <a:latin typeface="Lato Heavy Bold" panose="020F0502020204030203"/>
              </a:rPr>
              <a:t>to discuss practical training for students</a:t>
            </a:r>
            <a:endParaRPr lang="en-GB" b="1" spc="166" dirty="0" smtClean="0">
              <a:solidFill>
                <a:srgbClr val="006600"/>
              </a:solidFill>
              <a:latin typeface="Lato Heavy Bold" panose="020F0502020204030203"/>
            </a:endParaRPr>
          </a:p>
          <a:p>
            <a:pPr algn="ctr"/>
            <a:r>
              <a:rPr lang="en-GB" b="1" spc="166" dirty="0" smtClean="0">
                <a:solidFill>
                  <a:srgbClr val="006600"/>
                </a:solidFill>
                <a:latin typeface="Lato Heavy Bold" panose="020F0502020204030203"/>
              </a:rPr>
              <a:t>educational program </a:t>
            </a:r>
            <a:r>
              <a:rPr lang="ru-RU" b="1" spc="166" dirty="0" smtClean="0">
                <a:solidFill>
                  <a:srgbClr val="006600"/>
                </a:solidFill>
                <a:latin typeface="Lato Heavy Bold" panose="020F0502020204030203"/>
              </a:rPr>
              <a:t>«</a:t>
            </a:r>
            <a:r>
              <a:rPr lang="en-GB" b="1" spc="166" dirty="0" smtClean="0">
                <a:solidFill>
                  <a:srgbClr val="006600"/>
                </a:solidFill>
                <a:latin typeface="Lato Heavy Bold" panose="020F0502020204030203"/>
              </a:rPr>
              <a:t>Agroecology</a:t>
            </a:r>
            <a:r>
              <a:rPr lang="ru-RU" b="1" spc="166" dirty="0" smtClean="0">
                <a:solidFill>
                  <a:srgbClr val="006600"/>
                </a:solidFill>
                <a:latin typeface="Lato Heavy Bold" panose="020F0502020204030203"/>
              </a:rPr>
              <a:t>»</a:t>
            </a:r>
            <a:endParaRPr lang="en-US" sz="800" b="1" spc="166" dirty="0">
              <a:solidFill>
                <a:srgbClr val="006600"/>
              </a:solidFill>
              <a:latin typeface="Lato Heavy Bold" panose="020F0502020204030203"/>
            </a:endParaRPr>
          </a:p>
        </p:txBody>
      </p:sp>
      <p:pic>
        <p:nvPicPr>
          <p:cNvPr id="3" name="Изображение 2" descr="agrokaz_1721031760809"/>
          <p:cNvPicPr>
            <a:picLocks noChangeAspect="1"/>
          </p:cNvPicPr>
          <p:nvPr/>
        </p:nvPicPr>
        <p:blipFill>
          <a:blip r:embed="rId5"/>
          <a:stretch>
            <a:fillRect/>
          </a:stretch>
        </p:blipFill>
        <p:spPr>
          <a:xfrm>
            <a:off x="148590" y="2073275"/>
            <a:ext cx="3334385" cy="2623820"/>
          </a:xfrm>
          <a:prstGeom prst="rect">
            <a:avLst/>
          </a:prstGeom>
        </p:spPr>
      </p:pic>
      <p:pic>
        <p:nvPicPr>
          <p:cNvPr id="4" name="Изображение 3" descr="agrokaz_1721031809114"/>
          <p:cNvPicPr>
            <a:picLocks noChangeAspect="1"/>
          </p:cNvPicPr>
          <p:nvPr/>
        </p:nvPicPr>
        <p:blipFill>
          <a:blip r:embed="rId6"/>
          <a:stretch>
            <a:fillRect/>
          </a:stretch>
        </p:blipFill>
        <p:spPr>
          <a:xfrm>
            <a:off x="2140585" y="4266565"/>
            <a:ext cx="3312795" cy="3129280"/>
          </a:xfrm>
          <a:prstGeom prst="rect">
            <a:avLst/>
          </a:prstGeom>
        </p:spPr>
      </p:pic>
      <p:pic>
        <p:nvPicPr>
          <p:cNvPr id="5" name="Изображение 4" descr="agrokaz_1721031837226"/>
          <p:cNvPicPr>
            <a:picLocks noChangeAspect="1"/>
          </p:cNvPicPr>
          <p:nvPr/>
        </p:nvPicPr>
        <p:blipFill>
          <a:blip r:embed="rId7"/>
          <a:stretch>
            <a:fillRect/>
          </a:stretch>
        </p:blipFill>
        <p:spPr>
          <a:xfrm>
            <a:off x="4589145" y="2059305"/>
            <a:ext cx="3602990" cy="2702560"/>
          </a:xfrm>
          <a:prstGeom prst="rect">
            <a:avLst/>
          </a:prstGeom>
        </p:spPr>
      </p:pic>
      <p:pic>
        <p:nvPicPr>
          <p:cNvPr id="6" name="Изображение 5" descr="kakezhanova.z_1721032046628"/>
          <p:cNvPicPr>
            <a:picLocks noChangeAspect="1"/>
          </p:cNvPicPr>
          <p:nvPr/>
        </p:nvPicPr>
        <p:blipFill>
          <a:blip r:embed="rId8"/>
          <a:stretch>
            <a:fillRect/>
          </a:stretch>
        </p:blipFill>
        <p:spPr>
          <a:xfrm>
            <a:off x="6389370" y="4548505"/>
            <a:ext cx="3205480" cy="278193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FE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0" y="1443022"/>
            <a:ext cx="9753600" cy="5872178"/>
          </a:xfrm>
          <a:prstGeom prst="rect">
            <a:avLst/>
          </a:prstGeom>
        </p:spPr>
      </p:pic>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389" y="304800"/>
            <a:ext cx="3810000" cy="79931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9820" y="-36370"/>
            <a:ext cx="2549806" cy="1432991"/>
          </a:xfrm>
          <a:prstGeom prst="rect">
            <a:avLst/>
          </a:prstGeom>
        </p:spPr>
      </p:pic>
      <p:sp>
        <p:nvSpPr>
          <p:cNvPr id="7" name="TextBox 7"/>
          <p:cNvSpPr txBox="1"/>
          <p:nvPr/>
        </p:nvSpPr>
        <p:spPr>
          <a:xfrm>
            <a:off x="233330" y="1228708"/>
            <a:ext cx="9286940" cy="523220"/>
          </a:xfrm>
          <a:prstGeom prst="rect">
            <a:avLst/>
          </a:prstGeom>
          <a:solidFill>
            <a:schemeClr val="accent3">
              <a:lumMod val="60000"/>
              <a:lumOff val="40000"/>
            </a:schemeClr>
          </a:solidFill>
        </p:spPr>
        <p:txBody>
          <a:bodyPr wrap="square" lIns="0" tIns="0" rIns="0" bIns="0" rtlCol="0" anchor="t">
            <a:spAutoFit/>
          </a:bodyPr>
          <a:lstStyle/>
          <a:p>
            <a:pPr algn="ctr"/>
            <a:endParaRPr lang="ru-RU" sz="800" b="1" spc="166" dirty="0" smtClean="0">
              <a:solidFill>
                <a:srgbClr val="006600"/>
              </a:solidFill>
              <a:latin typeface="Lato Heavy Bold" panose="020F0502020204030203"/>
            </a:endParaRPr>
          </a:p>
          <a:p>
            <a:pPr algn="ctr"/>
            <a:r>
              <a:rPr lang="en-GB" b="1" spc="166" dirty="0" smtClean="0">
                <a:solidFill>
                  <a:srgbClr val="006600"/>
                </a:solidFill>
                <a:latin typeface="Lato Heavy Bold" panose="020F0502020204030203"/>
              </a:rPr>
              <a:t>Curriculum</a:t>
            </a:r>
            <a:endParaRPr lang="en-GB" b="1" spc="166" dirty="0" smtClean="0">
              <a:solidFill>
                <a:srgbClr val="006600"/>
              </a:solidFill>
              <a:latin typeface="Lato Heavy Bold" panose="020F0502020204030203"/>
            </a:endParaRPr>
          </a:p>
          <a:p>
            <a:pPr algn="ctr"/>
            <a:endParaRPr lang="en-US" sz="800" b="1" spc="166" dirty="0">
              <a:solidFill>
                <a:srgbClr val="006600"/>
              </a:solidFill>
              <a:latin typeface="Lato Heavy Bold" panose="020F0502020204030203"/>
            </a:endParaRPr>
          </a:p>
        </p:txBody>
      </p:sp>
      <p:pic>
        <p:nvPicPr>
          <p:cNvPr id="3" name="Изображение 2"/>
          <p:cNvPicPr>
            <a:picLocks noChangeAspect="1"/>
          </p:cNvPicPr>
          <p:nvPr>
            <p:custDataLst>
              <p:tags r:id="rId5"/>
            </p:custDataLst>
          </p:nvPr>
        </p:nvPicPr>
        <p:blipFill>
          <a:blip r:embed="rId6"/>
          <a:srcRect l="2639" t="28351" r="7922" b="12595"/>
          <a:stretch>
            <a:fillRect/>
          </a:stretch>
        </p:blipFill>
        <p:spPr>
          <a:xfrm>
            <a:off x="31750" y="2073910"/>
            <a:ext cx="9712960" cy="431990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FE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0" y="1443022"/>
            <a:ext cx="9753600" cy="5872178"/>
          </a:xfrm>
          <a:prstGeom prst="rect">
            <a:avLst/>
          </a:prstGeom>
        </p:spPr>
      </p:pic>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389" y="304800"/>
            <a:ext cx="3810000" cy="79931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9820" y="-36370"/>
            <a:ext cx="2549806" cy="1432991"/>
          </a:xfrm>
          <a:prstGeom prst="rect">
            <a:avLst/>
          </a:prstGeom>
        </p:spPr>
      </p:pic>
      <p:pic>
        <p:nvPicPr>
          <p:cNvPr id="4" name="Изображение 3"/>
          <p:cNvPicPr>
            <a:picLocks noChangeAspect="1"/>
          </p:cNvPicPr>
          <p:nvPr>
            <p:custDataLst>
              <p:tags r:id="rId5"/>
            </p:custDataLst>
          </p:nvPr>
        </p:nvPicPr>
        <p:blipFill>
          <a:blip r:embed="rId6"/>
          <a:srcRect l="2406" t="30312" r="7940" b="13576"/>
          <a:stretch>
            <a:fillRect/>
          </a:stretch>
        </p:blipFill>
        <p:spPr>
          <a:xfrm>
            <a:off x="53340" y="1353185"/>
            <a:ext cx="9625330" cy="4104640"/>
          </a:xfrm>
          <a:prstGeom prst="rect">
            <a:avLst/>
          </a:prstGeom>
        </p:spPr>
      </p:pic>
      <p:pic>
        <p:nvPicPr>
          <p:cNvPr id="5" name="Изображение 4"/>
          <p:cNvPicPr>
            <a:picLocks noChangeAspect="1"/>
          </p:cNvPicPr>
          <p:nvPr>
            <p:custDataLst>
              <p:tags r:id="rId7"/>
            </p:custDataLst>
          </p:nvPr>
        </p:nvPicPr>
        <p:blipFill>
          <a:blip r:embed="rId8"/>
          <a:srcRect l="2406" t="37205" r="7940" b="40156"/>
          <a:stretch>
            <a:fillRect/>
          </a:stretch>
        </p:blipFill>
        <p:spPr>
          <a:xfrm>
            <a:off x="52705" y="5385435"/>
            <a:ext cx="9625965" cy="16560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0" y="1497633"/>
            <a:ext cx="9753600" cy="5357850"/>
          </a:xfrm>
          <a:prstGeom prst="rect">
            <a:avLst/>
          </a:prstGeom>
        </p:spPr>
      </p:pic>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389" y="304800"/>
            <a:ext cx="3810000" cy="79931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9820" y="-36370"/>
            <a:ext cx="2549806" cy="1432991"/>
          </a:xfrm>
          <a:prstGeom prst="rect">
            <a:avLst/>
          </a:prstGeom>
        </p:spPr>
      </p:pic>
      <p:sp>
        <p:nvSpPr>
          <p:cNvPr id="10" name="TextBox 7"/>
          <p:cNvSpPr txBox="1"/>
          <p:nvPr/>
        </p:nvSpPr>
        <p:spPr>
          <a:xfrm>
            <a:off x="233330" y="1157270"/>
            <a:ext cx="9286940" cy="523220"/>
          </a:xfrm>
          <a:prstGeom prst="rect">
            <a:avLst/>
          </a:prstGeom>
          <a:solidFill>
            <a:schemeClr val="accent3">
              <a:lumMod val="60000"/>
              <a:lumOff val="40000"/>
            </a:schemeClr>
          </a:solidFill>
        </p:spPr>
        <p:txBody>
          <a:bodyPr wrap="square" lIns="0" tIns="0" rIns="0" bIns="0" rtlCol="0" anchor="t">
            <a:spAutoFit/>
          </a:bodyPr>
          <a:lstStyle/>
          <a:p>
            <a:pPr algn="ctr"/>
            <a:endParaRPr lang="en-US" sz="800" b="1" spc="166" dirty="0" smtClean="0">
              <a:solidFill>
                <a:srgbClr val="006600"/>
              </a:solidFill>
              <a:latin typeface="Lato Heavy Bold" panose="020F0502020204030203"/>
            </a:endParaRPr>
          </a:p>
          <a:p>
            <a:pPr algn="ctr"/>
            <a:r>
              <a:rPr lang="en-GB" b="1" spc="166" dirty="0" smtClean="0">
                <a:solidFill>
                  <a:srgbClr val="006600"/>
                </a:solidFill>
                <a:latin typeface="Lato Heavy Bold" panose="020F0502020204030203"/>
              </a:rPr>
              <a:t>Schedule </a:t>
            </a:r>
            <a:r>
              <a:rPr lang="en-GB" b="1" spc="166" dirty="0" smtClean="0">
                <a:solidFill>
                  <a:srgbClr val="006600"/>
                </a:solidFill>
                <a:latin typeface="Lato Heavy Bold" panose="020F0502020204030203"/>
              </a:rPr>
              <a:t>of the educational </a:t>
            </a:r>
            <a:r>
              <a:rPr lang="en-GB" b="1" spc="166" dirty="0" smtClean="0">
                <a:solidFill>
                  <a:srgbClr val="006600"/>
                </a:solidFill>
                <a:latin typeface="Lato Heavy Bold" panose="020F0502020204030203"/>
              </a:rPr>
              <a:t>process</a:t>
            </a:r>
            <a:endParaRPr lang="en-GB" b="1" spc="166" dirty="0" smtClean="0">
              <a:solidFill>
                <a:srgbClr val="006600"/>
              </a:solidFill>
              <a:latin typeface="Lato Heavy Bold" panose="020F0502020204030203"/>
            </a:endParaRPr>
          </a:p>
          <a:p>
            <a:pPr algn="ctr"/>
            <a:endParaRPr lang="en-US" sz="800" b="1" spc="166" dirty="0">
              <a:solidFill>
                <a:srgbClr val="006600"/>
              </a:solidFill>
              <a:latin typeface="Lato Heavy Bold" panose="020F0502020204030203"/>
            </a:endParaRPr>
          </a:p>
        </p:txBody>
      </p:sp>
      <p:graphicFrame>
        <p:nvGraphicFramePr>
          <p:cNvPr id="3" name="Объект 2">
            <a:hlinkClick r:id="" action="ppaction://ole?verb="/>
          </p:cNvPr>
          <p:cNvGraphicFramePr>
            <a:graphicFrameLocks noChangeAspect="1"/>
          </p:cNvGraphicFramePr>
          <p:nvPr/>
        </p:nvGraphicFramePr>
        <p:xfrm>
          <a:off x="0" y="1758950"/>
          <a:ext cx="9753600" cy="5101590"/>
        </p:xfrm>
        <a:graphic>
          <a:graphicData uri="http://schemas.openxmlformats.org/presentationml/2006/ole">
            <mc:AlternateContent xmlns:mc="http://schemas.openxmlformats.org/markup-compatibility/2006">
              <mc:Choice xmlns:v="urn:schemas-microsoft-com:vml" Requires="v">
                <p:oleObj spid="_x0000_s1025" name="" r:id="rId5" imgW="35585400" imgH="8601075" progId="Excel.Sheet.8">
                  <p:embed/>
                </p:oleObj>
              </mc:Choice>
              <mc:Fallback>
                <p:oleObj name="" r:id="rId5" imgW="35585400" imgH="8601075" progId="Excel.Sheet.8">
                  <p:embed/>
                  <p:pic>
                    <p:nvPicPr>
                      <p:cNvPr id="0" name="Изображение 1024"/>
                      <p:cNvPicPr/>
                      <p:nvPr/>
                    </p:nvPicPr>
                    <p:blipFill>
                      <a:blip r:embed="rId6"/>
                      <a:stretch>
                        <a:fillRect/>
                      </a:stretch>
                    </p:blipFill>
                    <p:spPr>
                      <a:xfrm>
                        <a:off x="0" y="1758950"/>
                        <a:ext cx="9753600" cy="5101590"/>
                      </a:xfrm>
                      <a:prstGeom prst="rect">
                        <a:avLst/>
                      </a:prstGeom>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0" y="1443023"/>
            <a:ext cx="9753600" cy="5357850"/>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389" y="304800"/>
            <a:ext cx="3810000" cy="79931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49820" y="-36370"/>
            <a:ext cx="2549806" cy="1432991"/>
          </a:xfrm>
          <a:prstGeom prst="rect">
            <a:avLst/>
          </a:prstGeom>
        </p:spPr>
      </p:pic>
      <p:sp>
        <p:nvSpPr>
          <p:cNvPr id="10" name="TextBox 7"/>
          <p:cNvSpPr txBox="1"/>
          <p:nvPr/>
        </p:nvSpPr>
        <p:spPr>
          <a:xfrm>
            <a:off x="233330" y="1157270"/>
            <a:ext cx="9286940" cy="523220"/>
          </a:xfrm>
          <a:prstGeom prst="rect">
            <a:avLst/>
          </a:prstGeom>
          <a:solidFill>
            <a:schemeClr val="accent3">
              <a:lumMod val="60000"/>
              <a:lumOff val="40000"/>
            </a:schemeClr>
          </a:solidFill>
        </p:spPr>
        <p:txBody>
          <a:bodyPr wrap="square" lIns="0" tIns="0" rIns="0" bIns="0" rtlCol="0" anchor="t">
            <a:spAutoFit/>
          </a:bodyPr>
          <a:lstStyle/>
          <a:p>
            <a:pPr algn="ctr"/>
            <a:endParaRPr lang="en-US" sz="800" b="1" spc="166" dirty="0" smtClean="0">
              <a:solidFill>
                <a:srgbClr val="006600"/>
              </a:solidFill>
              <a:latin typeface="Lato Heavy Bold" panose="020F0502020204030203"/>
            </a:endParaRPr>
          </a:p>
          <a:p>
            <a:pPr algn="ctr"/>
            <a:r>
              <a:rPr lang="en-US" b="1" spc="166" dirty="0">
                <a:solidFill>
                  <a:srgbClr val="006600"/>
                </a:solidFill>
                <a:latin typeface="Lato Heavy Bold" panose="020F0502020204030203"/>
              </a:rPr>
              <a:t>The ratio of hours of theory and practice over four years</a:t>
            </a:r>
            <a:endParaRPr lang="en-US" b="1" spc="166" dirty="0">
              <a:solidFill>
                <a:srgbClr val="006600"/>
              </a:solidFill>
              <a:latin typeface="Lato Heavy Bold" panose="020F0502020204030203"/>
            </a:endParaRPr>
          </a:p>
          <a:p>
            <a:pPr algn="ctr"/>
            <a:endParaRPr lang="en-US" sz="800" b="1" spc="166" dirty="0">
              <a:solidFill>
                <a:srgbClr val="006600"/>
              </a:solidFill>
              <a:latin typeface="Lato Heavy Bold" panose="020F0502020204030203"/>
            </a:endParaRPr>
          </a:p>
        </p:txBody>
      </p:sp>
      <p:sp>
        <p:nvSpPr>
          <p:cNvPr id="7" name="TextBox 7"/>
          <p:cNvSpPr txBox="1"/>
          <p:nvPr/>
        </p:nvSpPr>
        <p:spPr>
          <a:xfrm>
            <a:off x="0" y="6500719"/>
            <a:ext cx="9753600" cy="677108"/>
          </a:xfrm>
          <a:prstGeom prst="rect">
            <a:avLst/>
          </a:prstGeom>
        </p:spPr>
        <p:style>
          <a:lnRef idx="1">
            <a:schemeClr val="accent6"/>
          </a:lnRef>
          <a:fillRef idx="2">
            <a:schemeClr val="accent6"/>
          </a:fillRef>
          <a:effectRef idx="1">
            <a:schemeClr val="accent6"/>
          </a:effectRef>
          <a:fontRef idx="minor">
            <a:schemeClr val="dk1"/>
          </a:fontRef>
        </p:style>
        <p:txBody>
          <a:bodyPr wrap="square" lIns="0" tIns="0" rIns="0" bIns="0" rtlCol="0" anchor="t">
            <a:spAutoFit/>
          </a:bodyPr>
          <a:lstStyle/>
          <a:p>
            <a:pPr algn="ctr"/>
            <a:endParaRPr lang="en-US" sz="800" b="1" spc="166" dirty="0" smtClean="0">
              <a:solidFill>
                <a:srgbClr val="006600"/>
              </a:solidFill>
              <a:latin typeface="Lato Heavy Bold" panose="020F0502020204030203"/>
            </a:endParaRPr>
          </a:p>
          <a:p>
            <a:pPr algn="ctr"/>
            <a:r>
              <a:rPr lang="en-US" b="1" spc="166" dirty="0" smtClean="0">
                <a:solidFill>
                  <a:srgbClr val="006600"/>
                </a:solidFill>
                <a:latin typeface="Lato Heavy Bold" panose="020F0502020204030203"/>
              </a:rPr>
              <a:t>During the period of industrial and pre-graduate internships 3-5 students </a:t>
            </a:r>
            <a:endParaRPr lang="ru-RU" b="1" spc="166" dirty="0" smtClean="0">
              <a:solidFill>
                <a:srgbClr val="006600"/>
              </a:solidFill>
              <a:latin typeface="Lato Heavy Bold" panose="020F0502020204030203"/>
            </a:endParaRPr>
          </a:p>
          <a:p>
            <a:pPr algn="ctr"/>
            <a:r>
              <a:rPr lang="en-US" b="1" spc="166" dirty="0" smtClean="0">
                <a:solidFill>
                  <a:srgbClr val="006600"/>
                </a:solidFill>
                <a:latin typeface="Lato Heavy Bold" panose="020F0502020204030203"/>
              </a:rPr>
              <a:t>will be employed under a contract with payment.</a:t>
            </a:r>
            <a:endParaRPr lang="en-US" sz="800" b="1" spc="166" dirty="0">
              <a:solidFill>
                <a:srgbClr val="006600"/>
              </a:solidFill>
              <a:latin typeface="Lato Heavy Bold" panose="020F0502020204030203"/>
            </a:endParaRPr>
          </a:p>
        </p:txBody>
      </p:sp>
      <p:graphicFrame>
        <p:nvGraphicFramePr>
          <p:cNvPr id="9" name="Диаграмма 8"/>
          <p:cNvGraphicFramePr/>
          <p:nvPr/>
        </p:nvGraphicFramePr>
        <p:xfrm>
          <a:off x="1420416" y="2285999"/>
          <a:ext cx="6192688" cy="3875815"/>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FE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0" y="1751951"/>
            <a:ext cx="9753600" cy="5397501"/>
          </a:xfrm>
          <a:prstGeom prst="rect">
            <a:avLst/>
          </a:prstGeom>
        </p:spPr>
      </p:pic>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389" y="304800"/>
            <a:ext cx="3810000" cy="79931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9820" y="-36370"/>
            <a:ext cx="2549806" cy="1432991"/>
          </a:xfrm>
          <a:prstGeom prst="rect">
            <a:avLst/>
          </a:prstGeom>
        </p:spPr>
      </p:pic>
      <p:sp>
        <p:nvSpPr>
          <p:cNvPr id="19" name="Скругленный прямоугольник 18"/>
          <p:cNvSpPr/>
          <p:nvPr/>
        </p:nvSpPr>
        <p:spPr>
          <a:xfrm>
            <a:off x="4516755" y="1876425"/>
            <a:ext cx="2543810" cy="150050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r"/>
            <a:r>
              <a:rPr lang="ru-RU" sz="1400" b="1" dirty="0"/>
              <a:t>Bakishev Daulet Balgabaevich</a:t>
            </a:r>
            <a:r>
              <a:rPr lang="ru-RU" sz="1400" dirty="0"/>
              <a:t> Director of the farm "Zamandas", Master of Agricultural Sciences</a:t>
            </a:r>
            <a:endParaRPr lang="ru-RU" sz="1400" dirty="0"/>
          </a:p>
        </p:txBody>
      </p:sp>
      <p:sp>
        <p:nvSpPr>
          <p:cNvPr id="29" name="TextBox 7"/>
          <p:cNvSpPr txBox="1"/>
          <p:nvPr/>
        </p:nvSpPr>
        <p:spPr>
          <a:xfrm>
            <a:off x="233330" y="1228708"/>
            <a:ext cx="9286940" cy="523220"/>
          </a:xfrm>
          <a:prstGeom prst="rect">
            <a:avLst/>
          </a:prstGeom>
          <a:solidFill>
            <a:schemeClr val="accent3">
              <a:lumMod val="60000"/>
              <a:lumOff val="40000"/>
            </a:schemeClr>
          </a:solidFill>
        </p:spPr>
        <p:txBody>
          <a:bodyPr wrap="square" lIns="0" tIns="0" rIns="0" bIns="0" rtlCol="0" anchor="t">
            <a:spAutoFit/>
          </a:bodyPr>
          <a:lstStyle/>
          <a:p>
            <a:pPr algn="ctr"/>
            <a:endParaRPr lang="en-US" sz="800" b="1" spc="166" dirty="0" smtClean="0">
              <a:solidFill>
                <a:srgbClr val="006600"/>
              </a:solidFill>
              <a:latin typeface="Lato Heavy Bold" panose="020F0502020204030203"/>
            </a:endParaRPr>
          </a:p>
          <a:p>
            <a:pPr algn="ctr"/>
            <a:r>
              <a:rPr lang="en-GB" b="1" spc="166" dirty="0" smtClean="0">
                <a:solidFill>
                  <a:srgbClr val="006600"/>
                </a:solidFill>
                <a:latin typeface="Lato Heavy Bold" panose="020F0502020204030203"/>
              </a:rPr>
              <a:t>Mentors </a:t>
            </a:r>
            <a:r>
              <a:rPr lang="en-GB" b="1" spc="166" dirty="0" smtClean="0">
                <a:solidFill>
                  <a:srgbClr val="006600"/>
                </a:solidFill>
                <a:latin typeface="Lato Heavy Bold" panose="020F0502020204030203"/>
              </a:rPr>
              <a:t>identified </a:t>
            </a:r>
            <a:r>
              <a:rPr lang="en-GB" b="1" spc="166" dirty="0" smtClean="0">
                <a:solidFill>
                  <a:srgbClr val="006600"/>
                </a:solidFill>
                <a:latin typeface="Lato Heavy Bold" panose="020F0502020204030203"/>
              </a:rPr>
              <a:t>for practical training of </a:t>
            </a:r>
            <a:r>
              <a:rPr lang="en-GB" b="1" spc="166" dirty="0" smtClean="0">
                <a:solidFill>
                  <a:srgbClr val="006600"/>
                </a:solidFill>
                <a:latin typeface="Lato Heavy Bold" panose="020F0502020204030203"/>
              </a:rPr>
              <a:t>students</a:t>
            </a:r>
            <a:endParaRPr lang="en-US" b="1" spc="166" dirty="0" smtClean="0">
              <a:solidFill>
                <a:srgbClr val="006600"/>
              </a:solidFill>
              <a:latin typeface="Lato Heavy Bold" panose="020F0502020204030203"/>
            </a:endParaRPr>
          </a:p>
          <a:p>
            <a:pPr algn="ctr"/>
            <a:endParaRPr lang="en-US" sz="800" b="1" spc="166" dirty="0">
              <a:solidFill>
                <a:srgbClr val="006600"/>
              </a:solidFill>
              <a:latin typeface="Lato Heavy Bold" panose="020F0502020204030203"/>
            </a:endParaRPr>
          </a:p>
        </p:txBody>
      </p:sp>
      <p:pic>
        <p:nvPicPr>
          <p:cNvPr id="3" name="Рисунок 2" descr="C:\Users\khozhahmetova.f\Downloads\IMG_8850.jpg"/>
          <p:cNvPicPr>
            <a:picLocks noChangeAspect="1" noChangeArrowheads="1"/>
          </p:cNvPicPr>
          <p:nvPr>
            <p:custDataLst>
              <p:tags r:id="rId5"/>
            </p:custDataLst>
          </p:nvPr>
        </p:nvPicPr>
        <p:blipFill>
          <a:blip r:embed="rId6" cstate="print">
            <a:extLst>
              <a:ext uri="{28A0092B-C50C-407E-A947-70E740481C1C}">
                <a14:useLocalDpi xmlns:a14="http://schemas.microsoft.com/office/drawing/2010/main" val="0"/>
              </a:ext>
            </a:extLst>
          </a:blip>
          <a:srcRect l="17867" t="-1149" r="3739" b="1149"/>
          <a:stretch>
            <a:fillRect/>
          </a:stretch>
        </p:blipFill>
        <p:spPr>
          <a:xfrm>
            <a:off x="2933065" y="1857375"/>
            <a:ext cx="1264920" cy="1657350"/>
          </a:xfrm>
          <a:prstGeom prst="rect">
            <a:avLst/>
          </a:prstGeom>
          <a:noFill/>
          <a:ln>
            <a:noFill/>
          </a:ln>
        </p:spPr>
      </p:pic>
      <p:sp>
        <p:nvSpPr>
          <p:cNvPr id="15" name="Скругленный прямоугольник 14"/>
          <p:cNvSpPr/>
          <p:nvPr/>
        </p:nvSpPr>
        <p:spPr>
          <a:xfrm>
            <a:off x="4660900" y="5428615"/>
            <a:ext cx="3487420" cy="150050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r"/>
            <a:r>
              <a:rPr lang="ru-RU" sz="1400" b="1" dirty="0"/>
              <a:t>Iklasov Ernur Tusupovich</a:t>
            </a:r>
            <a:r>
              <a:rPr lang="ru-RU" sz="1400" dirty="0"/>
              <a:t> </a:t>
            </a:r>
            <a:endParaRPr lang="ru-RU" sz="1400" dirty="0"/>
          </a:p>
          <a:p>
            <a:pPr algn="r"/>
            <a:r>
              <a:rPr lang="ru-RU" sz="1400" dirty="0"/>
              <a:t>Head of the Department of State Inspection for Plant Quarantine and Phytosanitary Control Posts, State Institution "Pavlodar"</a:t>
            </a:r>
            <a:endParaRPr lang="ru-RU" sz="1400" dirty="0"/>
          </a:p>
        </p:txBody>
      </p:sp>
      <p:sp>
        <p:nvSpPr>
          <p:cNvPr id="16" name="Скругленный прямоугольник 15"/>
          <p:cNvSpPr/>
          <p:nvPr/>
        </p:nvSpPr>
        <p:spPr>
          <a:xfrm>
            <a:off x="2068830" y="3654425"/>
            <a:ext cx="2866390" cy="150050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r"/>
            <a:r>
              <a:rPr lang="ru-RU" sz="1400" b="1" dirty="0"/>
              <a:t>Zhukova Natalia</a:t>
            </a:r>
            <a:r>
              <a:rPr lang="ru-RU" sz="1400" dirty="0"/>
              <a:t> </a:t>
            </a:r>
            <a:endParaRPr lang="ru-RU" sz="1400" dirty="0"/>
          </a:p>
          <a:p>
            <a:pPr algn="r"/>
            <a:r>
              <a:rPr lang="ru-RU" sz="1400" dirty="0"/>
              <a:t>Researcher, Pavlodar Agricultural Experimental Station, Master of Agronomy, Postgraduate Student, Omsk State Agrarian University named after P. Stolypin</a:t>
            </a:r>
            <a:endParaRPr lang="ru-RU" sz="1400" dirty="0"/>
          </a:p>
        </p:txBody>
      </p:sp>
      <p:sp>
        <p:nvSpPr>
          <p:cNvPr id="17" name="Скругленный прямоугольник 16"/>
          <p:cNvSpPr/>
          <p:nvPr/>
        </p:nvSpPr>
        <p:spPr>
          <a:xfrm>
            <a:off x="6947535" y="3667125"/>
            <a:ext cx="2652395" cy="150050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r"/>
            <a:r>
              <a:rPr lang="ru-RU" sz="1400" b="1" dirty="0"/>
              <a:t>Zhumanov Erik Bolatovich</a:t>
            </a:r>
            <a:r>
              <a:rPr lang="ru-RU" sz="1400" dirty="0"/>
              <a:t> Territorial Manager for Pavlodar Region, Alem agro Holding LLP, Master of Agricultural Sciences</a:t>
            </a:r>
            <a:endParaRPr lang="ru-RU" sz="1400" dirty="0"/>
          </a:p>
        </p:txBody>
      </p:sp>
      <p:pic>
        <p:nvPicPr>
          <p:cNvPr id="18" name="Рисунок 3" descr="C:\Users\khozhahmetova.f\Downloads\PHOTO-2024-07-15-13-41-35.jpg"/>
          <p:cNvPicPr>
            <a:picLocks noChangeAspect="1" noChangeArrowheads="1"/>
          </p:cNvPicPr>
          <p:nvPr/>
        </p:nvPicPr>
        <p:blipFill>
          <a:blip r:embed="rId7">
            <a:extLst>
              <a:ext uri="{28A0092B-C50C-407E-A947-70E740481C1C}">
                <a14:useLocalDpi xmlns:a14="http://schemas.microsoft.com/office/drawing/2010/main" val="0"/>
              </a:ext>
            </a:extLst>
          </a:blip>
          <a:srcRect l="26871" t="24591" r="26837" b="20918"/>
          <a:stretch>
            <a:fillRect/>
          </a:stretch>
        </p:blipFill>
        <p:spPr>
          <a:xfrm>
            <a:off x="5380990" y="3573145"/>
            <a:ext cx="1265555" cy="1581785"/>
          </a:xfrm>
          <a:prstGeom prst="rect">
            <a:avLst/>
          </a:prstGeom>
          <a:noFill/>
          <a:ln>
            <a:noFill/>
          </a:ln>
        </p:spPr>
      </p:pic>
      <p:pic>
        <p:nvPicPr>
          <p:cNvPr id="20" name="Рисунок 5" descr="C:\Users\khozhahmetova.f\Downloads\PHOTO-2024-07-15-14-03-37.jpg"/>
          <p:cNvPicPr>
            <a:picLocks noChangeAspect="1" noChangeArrowheads="1"/>
          </p:cNvPicPr>
          <p:nvPr/>
        </p:nvPicPr>
        <p:blipFill>
          <a:blip r:embed="rId8" cstate="print">
            <a:extLst>
              <a:ext uri="{28A0092B-C50C-407E-A947-70E740481C1C}">
                <a14:useLocalDpi xmlns:a14="http://schemas.microsoft.com/office/drawing/2010/main" val="0"/>
              </a:ext>
            </a:extLst>
          </a:blip>
          <a:srcRect t="9363" r="4399"/>
          <a:stretch>
            <a:fillRect/>
          </a:stretch>
        </p:blipFill>
        <p:spPr>
          <a:xfrm>
            <a:off x="2945765" y="5386070"/>
            <a:ext cx="1252220" cy="1543050"/>
          </a:xfrm>
          <a:prstGeom prst="rect">
            <a:avLst/>
          </a:prstGeom>
          <a:noFill/>
          <a:ln>
            <a:noFill/>
          </a:ln>
        </p:spPr>
      </p:pic>
      <p:pic>
        <p:nvPicPr>
          <p:cNvPr id="22" name="Рисунок 4" descr="C:\Users\khozhahmetova.f\Downloads\PHOTO-2024-07-15-13-52-24.jpg"/>
          <p:cNvPicPr>
            <a:picLocks noChangeAspect="1" noChangeArrowheads="1"/>
          </p:cNvPicPr>
          <p:nvPr/>
        </p:nvPicPr>
        <p:blipFill>
          <a:blip r:embed="rId9">
            <a:extLst>
              <a:ext uri="{28A0092B-C50C-407E-A947-70E740481C1C}">
                <a14:useLocalDpi xmlns:a14="http://schemas.microsoft.com/office/drawing/2010/main" val="0"/>
              </a:ext>
            </a:extLst>
          </a:blip>
          <a:srcRect b="14487"/>
          <a:stretch>
            <a:fillRect/>
          </a:stretch>
        </p:blipFill>
        <p:spPr>
          <a:xfrm>
            <a:off x="628650" y="3585845"/>
            <a:ext cx="1313815" cy="158178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0" y="1657336"/>
            <a:ext cx="9753600" cy="5397501"/>
          </a:xfrm>
          <a:prstGeom prst="rect">
            <a:avLst/>
          </a:prstGeom>
        </p:spPr>
      </p:pic>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389" y="304800"/>
            <a:ext cx="3810000" cy="79931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9820" y="-36370"/>
            <a:ext cx="2549806" cy="1432991"/>
          </a:xfrm>
          <a:prstGeom prst="rect">
            <a:avLst/>
          </a:prstGeom>
        </p:spPr>
      </p:pic>
      <p:sp>
        <p:nvSpPr>
          <p:cNvPr id="27" name="Скругленный прямоугольник 26"/>
          <p:cNvSpPr/>
          <p:nvPr/>
        </p:nvSpPr>
        <p:spPr>
          <a:xfrm>
            <a:off x="4376420" y="1657350"/>
            <a:ext cx="5304790" cy="235775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en-US" sz="2000" b="1" dirty="0" smtClean="0">
                <a:solidFill>
                  <a:srgbClr val="006600"/>
                </a:solidFill>
              </a:rPr>
              <a:t>Discipline: </a:t>
            </a:r>
            <a:r>
              <a:rPr lang="en-US" sz="2000" b="1" dirty="0" smtClean="0">
                <a:solidFill>
                  <a:srgbClr val="006600"/>
                </a:solidFill>
                <a:sym typeface="+mn-ea"/>
              </a:rPr>
              <a:t>Formation of agrocenosis of fodder and meadow crops</a:t>
            </a:r>
            <a:endParaRPr lang="en-US" sz="2000" b="1" dirty="0" smtClean="0">
              <a:solidFill>
                <a:srgbClr val="006600"/>
              </a:solidFill>
            </a:endParaRPr>
          </a:p>
          <a:p>
            <a:pPr algn="just"/>
            <a:r>
              <a:rPr lang="en-US" sz="1600" b="1" dirty="0" smtClean="0"/>
              <a:t>Competencies: </a:t>
            </a:r>
            <a:r>
              <a:rPr lang="en-US" altLang="x-none" sz="1400" dirty="0">
                <a:latin typeface="Calibri" panose="020F0502020204030204" charset="0"/>
                <a:ea typeface="Arial" panose="020B0604020202020204" pitchFamily="34" charset="0"/>
                <a:sym typeface="+mn-ea"/>
              </a:rPr>
              <a:t>The discipline is aimed at mastering the techniques of cultivation of fodder crops on arable land, hayfields and pastures by students. Students will study the biological characteristics of forage plants, ways to increase the yield of natural forage lands and field forage, with an assessment of their nutritional value, modern technologies for harvesting and growing forage crops. </a:t>
            </a:r>
            <a:endParaRPr lang="ru-RU" sz="1400" dirty="0"/>
          </a:p>
        </p:txBody>
      </p:sp>
      <p:sp>
        <p:nvSpPr>
          <p:cNvPr id="30" name="Скругленный прямоугольник 29"/>
          <p:cNvSpPr/>
          <p:nvPr/>
        </p:nvSpPr>
        <p:spPr>
          <a:xfrm>
            <a:off x="4334510" y="4086225"/>
            <a:ext cx="5347335" cy="292925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en-US" sz="2000" b="1" dirty="0">
                <a:solidFill>
                  <a:srgbClr val="006600"/>
                </a:solidFill>
              </a:rPr>
              <a:t>Discipline: </a:t>
            </a:r>
            <a:r>
              <a:rPr lang="en-US" sz="2000" b="1" dirty="0">
                <a:solidFill>
                  <a:srgbClr val="006600"/>
                </a:solidFill>
                <a:sym typeface="+mn-ea"/>
              </a:rPr>
              <a:t>Resource-saving and organic farming</a:t>
            </a:r>
            <a:r>
              <a:rPr lang="en-US" sz="2000" b="1" dirty="0">
                <a:solidFill>
                  <a:srgbClr val="006600"/>
                </a:solidFill>
              </a:rPr>
              <a:t> </a:t>
            </a:r>
            <a:endParaRPr lang="en-US" sz="2000" b="1" dirty="0">
              <a:solidFill>
                <a:srgbClr val="006600"/>
              </a:solidFill>
            </a:endParaRPr>
          </a:p>
          <a:p>
            <a:pPr algn="just"/>
            <a:r>
              <a:rPr lang="en-US" sz="1600" b="1" dirty="0" smtClean="0"/>
              <a:t>Competencies:</a:t>
            </a:r>
            <a:r>
              <a:rPr lang="en-US" sz="1400" b="1" dirty="0" smtClean="0"/>
              <a:t> </a:t>
            </a:r>
            <a:r>
              <a:rPr lang="en-US" altLang="x-none" sz="1400" dirty="0">
                <a:latin typeface="Calibri" panose="020F0502020204030204" charset="0"/>
                <a:ea typeface="Arial" panose="020B0604020202020204" pitchFamily="34" charset="0"/>
                <a:sym typeface="+mn-ea"/>
              </a:rPr>
              <a:t>Students will learn how to make links in the farming system and their interaction, identify the most promising farming systems and agricultural crop cultivation technologies for specific agroecology conditions, rational tillage systems in crop rotations to create optimal conditions for the growth and development of agricultural crops and the preservation of soil fertility, a set and sequence of implementation techniques tillage for various agricultural crops to create the specified soil properties with minimal energy costs for the agro-industrial complex.</a:t>
            </a:r>
            <a:r>
              <a:rPr lang="en-US" altLang="x-none" sz="1600" dirty="0">
                <a:latin typeface="Calibri" panose="020F0502020204030204" charset="0"/>
                <a:ea typeface="Arial" panose="020B0604020202020204" pitchFamily="34" charset="0"/>
                <a:sym typeface="+mn-ea"/>
              </a:rPr>
              <a:t> </a:t>
            </a:r>
            <a:endParaRPr lang="ru-RU" sz="1600" dirty="0"/>
          </a:p>
        </p:txBody>
      </p:sp>
      <p:sp>
        <p:nvSpPr>
          <p:cNvPr id="32" name="TextBox 7"/>
          <p:cNvSpPr txBox="1"/>
          <p:nvPr/>
        </p:nvSpPr>
        <p:spPr>
          <a:xfrm>
            <a:off x="304768" y="1514460"/>
            <a:ext cx="3357586" cy="522605"/>
          </a:xfrm>
          <a:prstGeom prst="rect">
            <a:avLst/>
          </a:prstGeom>
          <a:solidFill>
            <a:schemeClr val="accent3">
              <a:lumMod val="60000"/>
              <a:lumOff val="40000"/>
            </a:schemeClr>
          </a:solidFill>
        </p:spPr>
        <p:txBody>
          <a:bodyPr wrap="square" lIns="0" tIns="0" rIns="0" bIns="0" rtlCol="0" anchor="t">
            <a:spAutoFit/>
          </a:bodyPr>
          <a:lstStyle/>
          <a:p>
            <a:pPr algn="ctr"/>
            <a:endParaRPr lang="en-US" sz="800" b="1" spc="166" dirty="0" smtClean="0">
              <a:solidFill>
                <a:srgbClr val="006600"/>
              </a:solidFill>
              <a:latin typeface="Lato Heavy Bold" panose="020F0502020204030203"/>
            </a:endParaRPr>
          </a:p>
          <a:p>
            <a:pPr algn="ctr"/>
            <a:r>
              <a:rPr lang="en-US" altLang="ru-RU" dirty="0">
                <a:sym typeface="+mn-ea"/>
              </a:rPr>
              <a:t>F</a:t>
            </a:r>
            <a:r>
              <a:rPr lang="ru-RU" dirty="0">
                <a:sym typeface="+mn-ea"/>
              </a:rPr>
              <a:t>arm "Zamandas"</a:t>
            </a:r>
            <a:endParaRPr lang="ru-RU" b="1" spc="166" dirty="0" smtClean="0">
              <a:solidFill>
                <a:srgbClr val="006600"/>
              </a:solidFill>
              <a:latin typeface="Lato Heavy Bold" panose="020F0502020204030203"/>
            </a:endParaRPr>
          </a:p>
          <a:p>
            <a:pPr algn="ctr"/>
            <a:endParaRPr lang="en-US" sz="800" b="1" spc="166" dirty="0">
              <a:solidFill>
                <a:srgbClr val="006600"/>
              </a:solidFill>
              <a:latin typeface="Lato Heavy Bold" panose="020F0502020204030203"/>
            </a:endParaRPr>
          </a:p>
        </p:txBody>
      </p:sp>
      <p:sp>
        <p:nvSpPr>
          <p:cNvPr id="33" name="TextBox 7"/>
          <p:cNvSpPr txBox="1"/>
          <p:nvPr/>
        </p:nvSpPr>
        <p:spPr>
          <a:xfrm>
            <a:off x="304768" y="5514988"/>
            <a:ext cx="3357586" cy="1353820"/>
          </a:xfrm>
          <a:prstGeom prst="rect">
            <a:avLst/>
          </a:prstGeom>
          <a:solidFill>
            <a:schemeClr val="accent3">
              <a:lumMod val="60000"/>
              <a:lumOff val="40000"/>
            </a:schemeClr>
          </a:solidFill>
        </p:spPr>
        <p:txBody>
          <a:bodyPr wrap="square" lIns="0" tIns="0" rIns="0" bIns="0" rtlCol="0" anchor="t">
            <a:spAutoFit/>
          </a:bodyPr>
          <a:lstStyle/>
          <a:p>
            <a:pPr algn="ctr"/>
            <a:endParaRPr lang="en-US" sz="800" b="1" spc="166" dirty="0" smtClean="0">
              <a:solidFill>
                <a:srgbClr val="006600"/>
              </a:solidFill>
              <a:latin typeface="Lato Heavy Bold" panose="020F0502020204030203"/>
            </a:endParaRPr>
          </a:p>
          <a:p>
            <a:pPr algn="ctr"/>
            <a:r>
              <a:rPr lang="en-US" b="1" spc="166" dirty="0" smtClean="0">
                <a:solidFill>
                  <a:srgbClr val="006600"/>
                </a:solidFill>
                <a:latin typeface="Lato Heavy Bold" panose="020F0502020204030203"/>
              </a:rPr>
              <a:t>Mentor – </a:t>
            </a:r>
            <a:r>
              <a:rPr lang="ru-RU" b="1" dirty="0">
                <a:sym typeface="+mn-ea"/>
              </a:rPr>
              <a:t>Bakishev Daulet Balgabaevich</a:t>
            </a:r>
            <a:r>
              <a:rPr lang="ru-RU" dirty="0">
                <a:sym typeface="+mn-ea"/>
              </a:rPr>
              <a:t> Director of the farm "Zamandas", Master of Agricultural Sciences</a:t>
            </a:r>
            <a:endParaRPr lang="ru-RU" b="1" spc="166" dirty="0" smtClean="0">
              <a:solidFill>
                <a:srgbClr val="006600"/>
              </a:solidFill>
              <a:latin typeface="Lato Heavy Bold" panose="020F0502020204030203"/>
            </a:endParaRPr>
          </a:p>
          <a:p>
            <a:pPr algn="ctr"/>
            <a:endParaRPr lang="en-US" sz="800" b="1" spc="166" dirty="0">
              <a:solidFill>
                <a:srgbClr val="006600"/>
              </a:solidFill>
              <a:latin typeface="Lato Heavy Bold" panose="020F0502020204030203"/>
            </a:endParaRPr>
          </a:p>
        </p:txBody>
      </p:sp>
      <p:sp>
        <p:nvSpPr>
          <p:cNvPr id="35" name="Стрелка вправо 34"/>
          <p:cNvSpPr/>
          <p:nvPr/>
        </p:nvSpPr>
        <p:spPr>
          <a:xfrm>
            <a:off x="3733792" y="2657468"/>
            <a:ext cx="785818" cy="928694"/>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36" name="Стрелка вправо 35"/>
          <p:cNvSpPr/>
          <p:nvPr/>
        </p:nvSpPr>
        <p:spPr>
          <a:xfrm>
            <a:off x="3733792" y="4586294"/>
            <a:ext cx="785818" cy="928694"/>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pic>
        <p:nvPicPr>
          <p:cNvPr id="3" name="Изображение 2" descr="photo1713975741 (4)"/>
          <p:cNvPicPr>
            <a:picLocks noChangeAspect="1"/>
          </p:cNvPicPr>
          <p:nvPr/>
        </p:nvPicPr>
        <p:blipFill>
          <a:blip r:embed="rId5"/>
          <a:srcRect l="47015" t="5483" b="13090"/>
          <a:stretch>
            <a:fillRect/>
          </a:stretch>
        </p:blipFill>
        <p:spPr>
          <a:xfrm>
            <a:off x="484505" y="2163445"/>
            <a:ext cx="2797175" cy="322516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1090586" y="2355004"/>
            <a:ext cx="3714776" cy="4531568"/>
          </a:xfrm>
          <a:prstGeom prst="rect">
            <a:avLst/>
          </a:prstGeom>
        </p:spPr>
      </p:pic>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l="10783" r="10783"/>
          <a:stretch>
            <a:fillRect/>
          </a:stretch>
        </p:blipFill>
        <p:spPr>
          <a:xfrm>
            <a:off x="4966636" y="0"/>
            <a:ext cx="4208191" cy="5108620"/>
          </a:xfrm>
          <a:prstGeom prst="rect">
            <a:avLst/>
          </a:prstGeom>
        </p:spPr>
      </p:pic>
      <p:pic>
        <p:nvPicPr>
          <p:cNvPr id="12" name="Рисунок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389" y="304800"/>
            <a:ext cx="3810000" cy="799319"/>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7557" y="-76200"/>
            <a:ext cx="2549806" cy="1432991"/>
          </a:xfrm>
          <a:prstGeom prst="rect">
            <a:avLst/>
          </a:prstGeom>
        </p:spPr>
      </p:pic>
      <p:sp>
        <p:nvSpPr>
          <p:cNvPr id="27" name="TextBox 7"/>
          <p:cNvSpPr txBox="1"/>
          <p:nvPr/>
        </p:nvSpPr>
        <p:spPr>
          <a:xfrm>
            <a:off x="233330" y="1085832"/>
            <a:ext cx="9286940" cy="400050"/>
          </a:xfrm>
          <a:prstGeom prst="rect">
            <a:avLst/>
          </a:prstGeom>
          <a:solidFill>
            <a:schemeClr val="accent3">
              <a:lumMod val="60000"/>
              <a:lumOff val="40000"/>
            </a:schemeClr>
          </a:solidFill>
        </p:spPr>
        <p:txBody>
          <a:bodyPr wrap="square" lIns="0" tIns="0" rIns="0" bIns="0" rtlCol="0" anchor="t">
            <a:spAutoFit/>
          </a:bodyPr>
          <a:lstStyle/>
          <a:p>
            <a:pPr algn="ctr"/>
            <a:endParaRPr lang="en-US" sz="800" b="1" spc="166" dirty="0" smtClean="0">
              <a:solidFill>
                <a:srgbClr val="006600"/>
              </a:solidFill>
              <a:latin typeface="Lato Heavy Bold" panose="020F0502020204030203"/>
            </a:endParaRPr>
          </a:p>
          <a:p>
            <a:pPr algn="ctr"/>
            <a:r>
              <a:rPr lang="en-GB" b="1" spc="166" dirty="0" smtClean="0">
                <a:solidFill>
                  <a:srgbClr val="006600"/>
                </a:solidFill>
                <a:latin typeface="Lato Heavy Bold" panose="020F0502020204030203"/>
              </a:rPr>
              <a:t>For practical training of students,</a:t>
            </a:r>
            <a:r>
              <a:rPr lang="en-US" altLang="en-GB" b="1" spc="166" dirty="0" smtClean="0">
                <a:solidFill>
                  <a:srgbClr val="006600"/>
                </a:solidFill>
                <a:latin typeface="Lato Heavy Bold" panose="020F0502020204030203"/>
              </a:rPr>
              <a:t> </a:t>
            </a:r>
            <a:r>
              <a:rPr lang="en-GB" b="1" spc="166" dirty="0" smtClean="0">
                <a:solidFill>
                  <a:srgbClr val="006600"/>
                </a:solidFill>
                <a:latin typeface="Lato Heavy Bold" panose="020F0502020204030203"/>
                <a:sym typeface="+mn-ea"/>
              </a:rPr>
              <a:t>the farm "Zamandas"</a:t>
            </a:r>
            <a:r>
              <a:rPr lang="en-GB" b="1" spc="166" dirty="0" smtClean="0">
                <a:solidFill>
                  <a:srgbClr val="006600"/>
                </a:solidFill>
                <a:latin typeface="Lato Heavy Bold" panose="020F0502020204030203"/>
              </a:rPr>
              <a:t> has</a:t>
            </a:r>
            <a:r>
              <a:rPr lang="ru-RU" b="1" spc="166" dirty="0" smtClean="0">
                <a:solidFill>
                  <a:srgbClr val="006600"/>
                </a:solidFill>
                <a:latin typeface="Lato Heavy Bold" panose="020F0502020204030203"/>
              </a:rPr>
              <a:t>:</a:t>
            </a:r>
            <a:endParaRPr lang="en-US" sz="800" b="1" spc="166" dirty="0">
              <a:solidFill>
                <a:srgbClr val="006600"/>
              </a:solidFill>
              <a:latin typeface="Lato Heavy Bold" panose="020F0502020204030203"/>
            </a:endParaRPr>
          </a:p>
        </p:txBody>
      </p:sp>
      <p:sp>
        <p:nvSpPr>
          <p:cNvPr id="22" name="Прямоугольник 21"/>
          <p:cNvSpPr/>
          <p:nvPr/>
        </p:nvSpPr>
        <p:spPr>
          <a:xfrm>
            <a:off x="2645088" y="1594484"/>
            <a:ext cx="4071966" cy="36933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n-US" b="1" spc="166" dirty="0" smtClean="0">
                <a:solidFill>
                  <a:srgbClr val="006600"/>
                </a:solidFill>
                <a:latin typeface="Lato Heavy Bold" panose="020F0502020204030203"/>
              </a:rPr>
              <a:t>Machine and tractor park</a:t>
            </a:r>
            <a:endParaRPr lang="ru-RU" dirty="0"/>
          </a:p>
        </p:txBody>
      </p:sp>
      <p:sp>
        <p:nvSpPr>
          <p:cNvPr id="23" name="Прямоугольник 22"/>
          <p:cNvSpPr/>
          <p:nvPr/>
        </p:nvSpPr>
        <p:spPr>
          <a:xfrm>
            <a:off x="196182" y="3954397"/>
            <a:ext cx="2286016" cy="36933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n-GB" b="1" spc="166" dirty="0" smtClean="0">
                <a:solidFill>
                  <a:srgbClr val="006600"/>
                </a:solidFill>
                <a:latin typeface="Lato Heavy Bold" panose="020F0502020204030203"/>
              </a:rPr>
              <a:t>Classroom</a:t>
            </a:r>
            <a:endParaRPr lang="ru-RU" dirty="0"/>
          </a:p>
        </p:txBody>
      </p:sp>
      <p:sp>
        <p:nvSpPr>
          <p:cNvPr id="25" name="Прямоугольник 24"/>
          <p:cNvSpPr/>
          <p:nvPr/>
        </p:nvSpPr>
        <p:spPr>
          <a:xfrm>
            <a:off x="4012876" y="3920819"/>
            <a:ext cx="4714908" cy="36933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n-GB" b="1" spc="166" dirty="0" smtClean="0">
                <a:solidFill>
                  <a:srgbClr val="006600"/>
                </a:solidFill>
                <a:latin typeface="Lato Heavy Bold" panose="020F0502020204030203"/>
              </a:rPr>
              <a:t>Scientific experimental fields</a:t>
            </a:r>
            <a:endParaRPr lang="ru-RU" dirty="0"/>
          </a:p>
        </p:txBody>
      </p:sp>
      <p:pic>
        <p:nvPicPr>
          <p:cNvPr id="3" name="Изображение 2" descr="photo1713948158 (6)"/>
          <p:cNvPicPr>
            <a:picLocks noChangeAspect="1"/>
          </p:cNvPicPr>
          <p:nvPr/>
        </p:nvPicPr>
        <p:blipFill>
          <a:blip r:embed="rId5"/>
          <a:srcRect t="11776"/>
          <a:stretch>
            <a:fillRect/>
          </a:stretch>
        </p:blipFill>
        <p:spPr>
          <a:xfrm>
            <a:off x="217805" y="4377690"/>
            <a:ext cx="2264410" cy="1498600"/>
          </a:xfrm>
          <a:prstGeom prst="rect">
            <a:avLst/>
          </a:prstGeom>
        </p:spPr>
      </p:pic>
      <p:pic>
        <p:nvPicPr>
          <p:cNvPr id="4" name="Содержимое 3" descr="tilliagedisks-r4g014245_rrd-1200x742.jpg"/>
          <p:cNvPicPr>
            <a:picLocks noGrp="1" noChangeAspect="1"/>
          </p:cNvPicPr>
          <p:nvPr/>
        </p:nvPicPr>
        <p:blipFill>
          <a:blip r:embed="rId6" cstate="print"/>
          <a:srcRect b="37412"/>
          <a:stretch>
            <a:fillRect/>
          </a:stretch>
        </p:blipFill>
        <p:spPr>
          <a:xfrm>
            <a:off x="484505" y="2073275"/>
            <a:ext cx="4009390" cy="1771650"/>
          </a:xfrm>
          <a:prstGeom prst="rect">
            <a:avLst/>
          </a:prstGeom>
        </p:spPr>
      </p:pic>
      <p:pic>
        <p:nvPicPr>
          <p:cNvPr id="5" name="Содержимое 5" descr="Diskator-610_03.jpg"/>
          <p:cNvPicPr>
            <a:picLocks noGrp="1" noChangeAspect="1"/>
          </p:cNvPicPr>
          <p:nvPr/>
        </p:nvPicPr>
        <p:blipFill>
          <a:blip r:embed="rId7" cstate="print"/>
          <a:srcRect t="3242" b="18651"/>
          <a:stretch>
            <a:fillRect/>
          </a:stretch>
        </p:blipFill>
        <p:spPr>
          <a:xfrm>
            <a:off x="4732655" y="2073275"/>
            <a:ext cx="3529965" cy="1760220"/>
          </a:xfrm>
          <a:prstGeom prst="rect">
            <a:avLst/>
          </a:prstGeom>
        </p:spPr>
      </p:pic>
      <p:pic>
        <p:nvPicPr>
          <p:cNvPr id="8" name="Содержимое 3" descr="20190525_113155.jpg"/>
          <p:cNvPicPr>
            <a:picLocks noGrp="1" noChangeAspect="1"/>
          </p:cNvPicPr>
          <p:nvPr/>
        </p:nvPicPr>
        <p:blipFill>
          <a:blip r:embed="rId8" cstate="print"/>
          <a:srcRect t="7458"/>
          <a:stretch>
            <a:fillRect/>
          </a:stretch>
        </p:blipFill>
        <p:spPr>
          <a:xfrm>
            <a:off x="3004820" y="4377690"/>
            <a:ext cx="6398260" cy="267906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l="5636" r="5636"/>
          <a:stretch>
            <a:fillRect/>
          </a:stretch>
        </p:blipFill>
        <p:spPr>
          <a:xfrm>
            <a:off x="0" y="0"/>
            <a:ext cx="9753600" cy="7315200"/>
          </a:xfrm>
          <a:prstGeom prst="rect">
            <a:avLst/>
          </a:prstGeom>
        </p:spPr>
      </p:pic>
      <p:pic>
        <p:nvPicPr>
          <p:cNvPr id="3" name="Picture 3"/>
          <p:cNvPicPr>
            <a:picLocks noChangeAspect="1"/>
          </p:cNvPicPr>
          <p:nvPr/>
        </p:nvPicPr>
        <p:blipFill>
          <a:blip r:embed="rId2">
            <a:alphaModFix amt="8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0" y="1733550"/>
            <a:ext cx="5827375" cy="3839212"/>
          </a:xfrm>
          <a:prstGeom prst="rect">
            <a:avLst/>
          </a:prstGeom>
        </p:spPr>
      </p:pic>
      <p:sp>
        <p:nvSpPr>
          <p:cNvPr id="6" name="TextBox 6"/>
          <p:cNvSpPr txBox="1"/>
          <p:nvPr/>
        </p:nvSpPr>
        <p:spPr>
          <a:xfrm>
            <a:off x="1090295" y="4229100"/>
            <a:ext cx="1451610" cy="370840"/>
          </a:xfrm>
          <a:prstGeom prst="rect">
            <a:avLst/>
          </a:prstGeom>
        </p:spPr>
        <p:txBody>
          <a:bodyPr wrap="square" lIns="0" tIns="0" rIns="0" bIns="0" rtlCol="0" anchor="t">
            <a:spAutoFit/>
          </a:bodyPr>
          <a:lstStyle/>
          <a:p>
            <a:pPr>
              <a:lnSpc>
                <a:spcPts val="2895"/>
              </a:lnSpc>
            </a:pPr>
            <a:r>
              <a:rPr lang="en-GB" sz="1810" b="1" spc="90" dirty="0" smtClean="0">
                <a:solidFill>
                  <a:srgbClr val="F5FFE5"/>
                </a:solidFill>
                <a:latin typeface="Lato" panose="020F0502020204030203"/>
              </a:rPr>
              <a:t>@agrokaz__</a:t>
            </a:r>
            <a:endParaRPr lang="en-GB" sz="1810" b="1" spc="90" dirty="0" smtClean="0">
              <a:solidFill>
                <a:srgbClr val="F5FFE5"/>
              </a:solidFill>
              <a:latin typeface="Lato" panose="020F0502020204030203"/>
            </a:endParaRPr>
          </a:p>
        </p:txBody>
      </p:sp>
      <p:sp>
        <p:nvSpPr>
          <p:cNvPr id="7" name="TextBox 7"/>
          <p:cNvSpPr txBox="1"/>
          <p:nvPr/>
        </p:nvSpPr>
        <p:spPr>
          <a:xfrm>
            <a:off x="407154" y="2715604"/>
            <a:ext cx="3895725" cy="546163"/>
          </a:xfrm>
          <a:prstGeom prst="rect">
            <a:avLst/>
          </a:prstGeom>
        </p:spPr>
        <p:txBody>
          <a:bodyPr lIns="0" tIns="0" rIns="0" bIns="0" rtlCol="0" anchor="t">
            <a:spAutoFit/>
          </a:bodyPr>
          <a:lstStyle/>
          <a:p>
            <a:pPr>
              <a:lnSpc>
                <a:spcPts val="4275"/>
              </a:lnSpc>
            </a:pPr>
            <a:r>
              <a:rPr lang="en-GB" sz="3620" spc="326">
                <a:solidFill>
                  <a:srgbClr val="FFDC79"/>
                </a:solidFill>
                <a:latin typeface="League Spartan Bold"/>
              </a:rPr>
              <a:t>THANK YOU!</a:t>
            </a:r>
            <a:endParaRPr lang="en-GB" sz="3620" spc="326">
              <a:solidFill>
                <a:srgbClr val="FFDC79"/>
              </a:solidFill>
              <a:latin typeface="League Spartan Bold"/>
            </a:endParaRPr>
          </a:p>
        </p:txBody>
      </p:sp>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389" y="304800"/>
            <a:ext cx="3810000" cy="799319"/>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49820" y="-36370"/>
            <a:ext cx="2549806" cy="1432991"/>
          </a:xfrm>
          <a:prstGeom prst="rect">
            <a:avLst/>
          </a:prstGeom>
        </p:spPr>
      </p:pic>
      <p:pic>
        <p:nvPicPr>
          <p:cNvPr id="5124" name="Picture 4" descr="Инстаграмм значок клипарт (49 фото) &quot; Шаблоны для вырезания и векторы для презен"/>
          <p:cNvPicPr>
            <a:picLocks noChangeAspect="1" noChangeArrowheads="1"/>
          </p:cNvPicPr>
          <p:nvPr/>
        </p:nvPicPr>
        <p:blipFill>
          <a:blip r:embed="rId6" cstate="print"/>
          <a:srcRect/>
          <a:stretch>
            <a:fillRect/>
          </a:stretch>
        </p:blipFill>
        <p:spPr bwMode="auto">
          <a:xfrm>
            <a:off x="376206" y="4086228"/>
            <a:ext cx="619108" cy="619108"/>
          </a:xfrm>
          <a:prstGeom prst="rect">
            <a:avLst/>
          </a:prstGeom>
          <a:noFill/>
        </p:spPr>
      </p:pic>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
</file>

<file path=customXml/item2.xml>��
</file>

<file path=customXml/item3.xml>��
</file>

<file path=customXml/itemProps5.xml><?xml version="1.0" encoding="utf-8"?>
<ds:datastoreItem xmlns:ds="http://schemas.openxmlformats.org/officeDocument/2006/customXml" ds:itemID="{F3FAEBDC-7821-4FEA-AF64-339C9B2BF74C}">
  <ds:schemaRefs/>
</ds:datastoreItem>
</file>

<file path=customXml/itemProps6.xml><?xml version="1.0" encoding="utf-8"?>
<ds:datastoreItem xmlns:ds="http://schemas.openxmlformats.org/officeDocument/2006/customXml" ds:itemID="{C4E3E25D-FE27-42CC-B138-0E0CB0D5DCE9}">
  <ds:schemaRefs/>
</ds:datastoreItem>
</file>

<file path=customXml/itemProps7.xml><?xml version="1.0" encoding="utf-8"?>
<ds:datastoreItem xmlns:ds="http://schemas.openxmlformats.org/officeDocument/2006/customXml" ds:itemID="{59D403A2-FA52-43A1-B41A-FFFB3D334AF3}">
  <ds:schemaRefs/>
</ds:datastoreItem>
</file>

<file path=docProps/app.xml><?xml version="1.0" encoding="utf-8"?>
<Properties xmlns="http://schemas.openxmlformats.org/officeDocument/2006/extended-properties" xmlns:vt="http://schemas.openxmlformats.org/officeDocument/2006/docPropsVTypes">
  <TotalTime>0</TotalTime>
  <Words>2399</Words>
  <Application>WPS Presentation</Application>
  <PresentationFormat>Произвольный</PresentationFormat>
  <Paragraphs>60</Paragraphs>
  <Slides>10</Slides>
  <Notes>0</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10</vt:i4>
      </vt:variant>
    </vt:vector>
  </HeadingPairs>
  <TitlesOfParts>
    <vt:vector size="22" baseType="lpstr">
      <vt:lpstr>Arial</vt:lpstr>
      <vt:lpstr>SimSun</vt:lpstr>
      <vt:lpstr>Wingdings</vt:lpstr>
      <vt:lpstr>League Spartan Bold</vt:lpstr>
      <vt:lpstr>Segoe Print</vt:lpstr>
      <vt:lpstr>Lato Heavy Bold</vt:lpstr>
      <vt:lpstr>Calibri</vt:lpstr>
      <vt:lpstr>Lato</vt:lpstr>
      <vt:lpstr>Microsoft YaHei</vt:lpstr>
      <vt:lpstr>Arial Unicode MS</vt:lpstr>
      <vt:lpstr>Office Theme</vt:lpstr>
      <vt:lpstr>Excel.Sheet.8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Rectangles Photo Landscape Architecture Presentation</dc:title>
  <dc:creator/>
  <cp:lastModifiedBy>vik</cp:lastModifiedBy>
  <cp:revision>172</cp:revision>
  <dcterms:created xsi:type="dcterms:W3CDTF">2006-08-16T00:00:00Z</dcterms:created>
  <dcterms:modified xsi:type="dcterms:W3CDTF">2024-08-15T07:17:46Z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0x010100261736D6466C224E92A67BD8890D3498</vt:lpwstr>
  </property>
  <property fmtid="{D5CDD505-2E9C-101B-9397-08002B2CF9AE}" pid="3" name="ICV">
    <vt:lpwstr>E9D4B1960FFA4EBFA211DC1469521EE2_13</vt:lpwstr>
  </property>
  <property fmtid="{D5CDD505-2E9C-101B-9397-08002B2CF9AE}" pid="4" name="KSOProductBuildVer">
    <vt:lpwstr>1049-12.2.0.17545</vt:lpwstr>
  </property>
</Properties>
</file>